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41"/>
  </p:notesMasterIdLst>
  <p:handoutMasterIdLst>
    <p:handoutMasterId r:id="rId42"/>
  </p:handoutMasterIdLst>
  <p:sldIdLst>
    <p:sldId id="320" r:id="rId2"/>
    <p:sldId id="326" r:id="rId3"/>
    <p:sldId id="469" r:id="rId4"/>
    <p:sldId id="471" r:id="rId5"/>
    <p:sldId id="470" r:id="rId6"/>
    <p:sldId id="472" r:id="rId7"/>
    <p:sldId id="515" r:id="rId8"/>
    <p:sldId id="516" r:id="rId9"/>
    <p:sldId id="517" r:id="rId10"/>
    <p:sldId id="518" r:id="rId11"/>
    <p:sldId id="519" r:id="rId12"/>
    <p:sldId id="520" r:id="rId13"/>
    <p:sldId id="521" r:id="rId14"/>
    <p:sldId id="522" r:id="rId15"/>
    <p:sldId id="523" r:id="rId16"/>
    <p:sldId id="524" r:id="rId17"/>
    <p:sldId id="525" r:id="rId18"/>
    <p:sldId id="473" r:id="rId19"/>
    <p:sldId id="474" r:id="rId20"/>
    <p:sldId id="475" r:id="rId21"/>
    <p:sldId id="476" r:id="rId22"/>
    <p:sldId id="478" r:id="rId23"/>
    <p:sldId id="498" r:id="rId24"/>
    <p:sldId id="500" r:id="rId25"/>
    <p:sldId id="499" r:id="rId26"/>
    <p:sldId id="497" r:id="rId27"/>
    <p:sldId id="512" r:id="rId28"/>
    <p:sldId id="480" r:id="rId29"/>
    <p:sldId id="481" r:id="rId30"/>
    <p:sldId id="489" r:id="rId31"/>
    <p:sldId id="482" r:id="rId32"/>
    <p:sldId id="483" r:id="rId33"/>
    <p:sldId id="484" r:id="rId34"/>
    <p:sldId id="485" r:id="rId35"/>
    <p:sldId id="486" r:id="rId36"/>
    <p:sldId id="487" r:id="rId37"/>
    <p:sldId id="526" r:id="rId38"/>
    <p:sldId id="530" r:id="rId39"/>
    <p:sldId id="460" r:id="rId40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FFC8"/>
    <a:srgbClr val="FAF7C8"/>
    <a:srgbClr val="FAF8C8"/>
    <a:srgbClr val="F5FFC2"/>
    <a:srgbClr val="EBFFD2"/>
    <a:srgbClr val="EBFFDC"/>
    <a:srgbClr val="FAF8BE"/>
    <a:srgbClr val="FAF8D2"/>
    <a:srgbClr val="8CF4F2"/>
    <a:srgbClr val="A4F6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2042" autoAdjust="0"/>
    <p:restoredTop sz="94660" autoAdjust="0"/>
  </p:normalViewPr>
  <p:slideViewPr>
    <p:cSldViewPr>
      <p:cViewPr varScale="1">
        <p:scale>
          <a:sx n="107" d="100"/>
          <a:sy n="107" d="100"/>
        </p:scale>
        <p:origin x="-1002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1998" y="-84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9/19/2012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9089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9/19/2012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8859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059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ECFCADE9-A681-4A2D-ADF3-89A90627284E}" type="datetime1">
              <a:rPr lang="en-US"/>
              <a:pPr/>
              <a:t>9/19/2012</a:t>
            </a:fld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(c) 2007 National Academy for Software Development - http://academy.devbg.org. All rights reserved. Unauthorized copying or re-distribution is strictly prohibited.*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4D388C-C0E5-4A7A-8B3A-DAEAB9F33201}" type="slidenum">
              <a:rPr lang="en-US"/>
              <a:pPr/>
              <a:t>37</a:t>
            </a:fld>
            <a:r>
              <a:rPr lang="en-US"/>
              <a:t>##</a:t>
            </a:r>
            <a:endParaRPr lang="en-US" sz="1200" i="0"/>
          </a:p>
        </p:txBody>
      </p:sp>
      <p:sp>
        <p:nvSpPr>
          <p:cNvPr id="465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5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2B4927D0-65A8-4373-AAAE-444F16813071}" type="datetime1">
              <a:rPr lang="en-US"/>
              <a:pPr/>
              <a:t>9/19/2012</a:t>
            </a:fld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Copyright (c) 2005 National Academy of Software Development, Ltd. All rights reserved. Unauthorized copying or re-distribution is strictly prohibited.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17E63F-D718-4910-8FA0-B9BE248379AD}" type="slidenum">
              <a:rPr lang="en-US"/>
              <a:pPr/>
              <a:t>38</a:t>
            </a:fld>
            <a:endParaRPr lang="en-US" dirty="0"/>
          </a:p>
        </p:txBody>
      </p:sp>
      <p:sp>
        <p:nvSpPr>
          <p:cNvPr id="1185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5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6388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0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28800"/>
            <a:ext cx="81534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5000" endPos="49000" dist="50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None/>
              <a:tabLst>
                <a:tab pos="282575" algn="l"/>
              </a:tabLst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Example description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42900" y="1828800"/>
            <a:ext cx="8382000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18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65000"/>
                <a:lumOff val="35000"/>
              </a:schemeClr>
            </a:gs>
            <a:gs pos="83000">
              <a:schemeClr val="bg1"/>
            </a:gs>
          </a:gsLst>
          <a:path path="circle">
            <a:fillToRect l="20000" t="30000" r="135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ocument 6"/>
          <p:cNvSpPr/>
          <p:nvPr/>
        </p:nvSpPr>
        <p:spPr>
          <a:xfrm rot="10800000">
            <a:off x="1" y="411366"/>
            <a:ext cx="9144000" cy="5562705"/>
          </a:xfrm>
          <a:custGeom>
            <a:avLst/>
            <a:gdLst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25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10056" y="24231"/>
                  <a:pt x="0" y="2025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85000"/>
                  <a:lumOff val="1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Flowchart: Document 7"/>
          <p:cNvSpPr/>
          <p:nvPr/>
        </p:nvSpPr>
        <p:spPr>
          <a:xfrm rot="10800000">
            <a:off x="1" y="609600"/>
            <a:ext cx="9144000" cy="4480425"/>
          </a:xfrm>
          <a:custGeom>
            <a:avLst/>
            <a:gdLst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03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8684" y="24776"/>
                  <a:pt x="0" y="2003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65000"/>
                  <a:lumOff val="3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34" name="Picture 10" descr="telerik_logo_new-(white).png"/>
          <p:cNvPicPr>
            <a:picLocks noChangeAspect="1"/>
          </p:cNvPicPr>
          <p:nvPr/>
        </p:nvPicPr>
        <p:blipFill>
          <a:blip r:embed="rId11" cstate="print">
            <a:lum bright="-20000"/>
          </a:blip>
          <a:srcRect/>
          <a:stretch>
            <a:fillRect/>
          </a:stretch>
        </p:blipFill>
        <p:spPr bwMode="auto">
          <a:xfrm>
            <a:off x="152400" y="304800"/>
            <a:ext cx="1600200" cy="389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lowchart: Document 6"/>
          <p:cNvSpPr/>
          <p:nvPr userDrawn="1"/>
        </p:nvSpPr>
        <p:spPr>
          <a:xfrm rot="10800000">
            <a:off x="1" y="411366"/>
            <a:ext cx="9144000" cy="5562705"/>
          </a:xfrm>
          <a:custGeom>
            <a:avLst/>
            <a:gdLst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25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10056" y="24231"/>
                  <a:pt x="0" y="2025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85000"/>
                  <a:lumOff val="1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Flowchart: Document 7"/>
          <p:cNvSpPr/>
          <p:nvPr userDrawn="1"/>
        </p:nvSpPr>
        <p:spPr>
          <a:xfrm rot="10800000">
            <a:off x="1" y="609600"/>
            <a:ext cx="9144000" cy="4480425"/>
          </a:xfrm>
          <a:custGeom>
            <a:avLst/>
            <a:gdLst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03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8684" y="24776"/>
                  <a:pt x="0" y="2003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65000"/>
                  <a:lumOff val="3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10" descr="telerik_logo_new-(white).png"/>
          <p:cNvPicPr>
            <a:picLocks noChangeAspect="1"/>
          </p:cNvPicPr>
          <p:nvPr userDrawn="1"/>
        </p:nvPicPr>
        <p:blipFill>
          <a:blip r:embed="rId11" cstate="screen">
            <a:lum bright="-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1600200" cy="389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01" r:id="rId7"/>
    <p:sldLayoutId id="2147483703" r:id="rId8"/>
    <p:sldLayoutId id="2147483702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hyperlink" Target="http://www.telerik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jpeg"/><Relationship Id="rId4" Type="http://schemas.openxmlformats.org/officeDocument/2006/relationships/image" Target="../media/image48.gi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academy.telerik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0868" y="2133600"/>
            <a:ext cx="8229600" cy="990600"/>
          </a:xfrm>
        </p:spPr>
        <p:txBody>
          <a:bodyPr/>
          <a:lstStyle/>
          <a:p>
            <a:r>
              <a:rPr lang="en-US" dirty="0" smtClean="0"/>
              <a:t>Web Technologies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09532" y="3317080"/>
            <a:ext cx="5943600" cy="569120"/>
          </a:xfrm>
        </p:spPr>
        <p:txBody>
          <a:bodyPr/>
          <a:lstStyle/>
          <a:p>
            <a:r>
              <a:rPr lang="en-US" noProof="1" smtClean="0"/>
              <a:t>Part 1 – Concepts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5224046"/>
            <a:ext cx="3352800" cy="954107"/>
          </a:xfrm>
        </p:spPr>
        <p:txBody>
          <a:bodyPr/>
          <a:lstStyle/>
          <a:p>
            <a:r>
              <a:rPr lang="en-US" dirty="0" smtClean="0"/>
              <a:t>Nikolay Kostov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5757446"/>
            <a:ext cx="2090957" cy="646331"/>
          </a:xfrm>
        </p:spPr>
        <p:txBody>
          <a:bodyPr/>
          <a:lstStyle/>
          <a:p>
            <a:r>
              <a:rPr lang="en-US" dirty="0"/>
              <a:t>Telerik Corporation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www.telerik.com</a:t>
            </a:r>
            <a:endParaRPr lang="en-US" dirty="0"/>
          </a:p>
        </p:txBody>
      </p:sp>
      <p:pic>
        <p:nvPicPr>
          <p:cNvPr id="30722" name="Picture 2" descr="http://us.123rf.com/400wm/400/400/kentoh/kentoh0901/kentoh090100047/408147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4531180"/>
            <a:ext cx="3962400" cy="1839686"/>
          </a:xfrm>
          <a:prstGeom prst="roundRect">
            <a:avLst>
              <a:gd name="adj" fmla="val 5096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31746" name="Picture 2" descr="http://www.iconarchive.com/icons/babasse/imod/256/html-icon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9478" y="3429000"/>
            <a:ext cx="1636644" cy="1447800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</p:spPr>
      </p:pic>
      <p:pic>
        <p:nvPicPr>
          <p:cNvPr id="31748" name="Picture 4" descr="http://section508.gov/docs/gettysburg2008/Web2pt0_2008_NBR_files/images/image28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5498" y="457200"/>
            <a:ext cx="1375102" cy="1565114"/>
          </a:xfrm>
          <a:prstGeom prst="roundRect">
            <a:avLst>
              <a:gd name="adj" fmla="val 642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LeftFacing"/>
            <a:lightRig rig="threePt" dir="t"/>
          </a:scene3d>
        </p:spPr>
      </p:pic>
      <p:pic>
        <p:nvPicPr>
          <p:cNvPr id="31750" name="Picture 6" descr="http://www.jidesoft.com/icon/macosx/macosx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411243">
            <a:off x="4377293" y="258387"/>
            <a:ext cx="2023902" cy="1806334"/>
          </a:xfrm>
          <a:prstGeom prst="rect">
            <a:avLst/>
          </a:prstGeom>
          <a:noFill/>
        </p:spPr>
      </p:pic>
      <p:pic>
        <p:nvPicPr>
          <p:cNvPr id="1026" name="Picture 2" descr="http://dragonartz.files.wordpress.com/2008/10/_vector-http-preview2-by-dragonart.png?w=495&amp;h=495"/>
          <p:cNvPicPr>
            <a:picLocks noChangeAspect="1" noChangeArrowheads="1"/>
          </p:cNvPicPr>
          <p:nvPr/>
        </p:nvPicPr>
        <p:blipFill rotWithShape="1">
          <a:blip r:embed="rId7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1057028">
            <a:off x="765531" y="842215"/>
            <a:ext cx="2902197" cy="106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2.0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3076" name="Picture 4" descr="C:\Users\nkostov\Desktop\pp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9071411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6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2.0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en-US" dirty="0" smtClean="0"/>
              <a:t>User generated content</a:t>
            </a:r>
          </a:p>
          <a:p>
            <a:r>
              <a:rPr lang="en-US" dirty="0" smtClean="0"/>
              <a:t>New platforms allow users to generate content themselves (YouTube, Wiki, Facebook, Blogs)</a:t>
            </a:r>
          </a:p>
          <a:p>
            <a:r>
              <a:rPr lang="en-US" dirty="0" smtClean="0"/>
              <a:t>Everyone can publish!</a:t>
            </a:r>
          </a:p>
          <a:p>
            <a:r>
              <a:rPr lang="en-US" dirty="0"/>
              <a:t>Web 2.0 can be described in 3 </a:t>
            </a:r>
            <a:r>
              <a:rPr lang="en-US" dirty="0" smtClean="0"/>
              <a:t>parts:</a:t>
            </a:r>
          </a:p>
          <a:p>
            <a:pPr lvl="1"/>
            <a:r>
              <a:rPr lang="en-US" dirty="0"/>
              <a:t>Rich Internet application (</a:t>
            </a:r>
            <a:r>
              <a:rPr lang="en-US" dirty="0" smtClean="0"/>
              <a:t>RIA)</a:t>
            </a:r>
          </a:p>
          <a:p>
            <a:pPr lvl="1"/>
            <a:r>
              <a:rPr lang="en-US" dirty="0"/>
              <a:t>Web-oriented architecture (WOA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Feeds, RSS, Web Services, etc.</a:t>
            </a:r>
          </a:p>
          <a:p>
            <a:pPr lvl="1"/>
            <a:r>
              <a:rPr lang="en-US" dirty="0"/>
              <a:t>Social Web </a:t>
            </a:r>
          </a:p>
          <a:p>
            <a:pPr lvl="1"/>
            <a:endParaRPr lang="en-US" dirty="0" smtClean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74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2.0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2053" name="Picture 5" descr="C:\Users\nkostov\Desktop\img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838200"/>
            <a:ext cx="8991600" cy="541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75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1447800"/>
            <a:ext cx="7924800" cy="685800"/>
          </a:xfrm>
        </p:spPr>
        <p:txBody>
          <a:bodyPr/>
          <a:lstStyle/>
          <a:p>
            <a:r>
              <a:rPr lang="en-US" dirty="0" smtClean="0"/>
              <a:t>Web 3.0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438400"/>
            <a:ext cx="4876800" cy="3657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305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3.0</a:t>
            </a:r>
            <a:endParaRPr lang="bg-BG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3.0 is where </a:t>
            </a:r>
            <a:r>
              <a:rPr lang="en-US" dirty="0" smtClean="0"/>
              <a:t>the </a:t>
            </a:r>
            <a:r>
              <a:rPr lang="en-US" dirty="0"/>
              <a:t>computer is generating new </a:t>
            </a:r>
            <a:r>
              <a:rPr lang="en-US" dirty="0" smtClean="0"/>
              <a:t>information, </a:t>
            </a:r>
            <a:r>
              <a:rPr lang="en-US" dirty="0"/>
              <a:t>rather than humans.</a:t>
            </a:r>
          </a:p>
          <a:p>
            <a:r>
              <a:rPr lang="en-US" dirty="0" smtClean="0"/>
              <a:t>All the new web 3.0 concepts can be divided into 4 parts:</a:t>
            </a:r>
          </a:p>
          <a:p>
            <a:pPr lvl="1"/>
            <a:r>
              <a:rPr lang="en-US" dirty="0" smtClean="0"/>
              <a:t>Semantic web</a:t>
            </a:r>
          </a:p>
          <a:p>
            <a:pPr lvl="1"/>
            <a:r>
              <a:rPr lang="en-US" dirty="0" smtClean="0"/>
              <a:t>Artificial intelligence</a:t>
            </a:r>
          </a:p>
          <a:p>
            <a:pPr lvl="1"/>
            <a:r>
              <a:rPr lang="en-US" dirty="0" smtClean="0"/>
              <a:t>Personalization</a:t>
            </a:r>
          </a:p>
          <a:p>
            <a:pPr lvl="1"/>
            <a:r>
              <a:rPr lang="en-US" dirty="0" smtClean="0"/>
              <a:t>Mobility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276600"/>
            <a:ext cx="3930087" cy="27597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289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3.0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 web</a:t>
            </a:r>
          </a:p>
          <a:p>
            <a:pPr lvl="1"/>
            <a:r>
              <a:rPr lang="en-US" dirty="0" smtClean="0"/>
              <a:t>Changing the web into a language that can be read and categorized by the computers rather than humans</a:t>
            </a:r>
          </a:p>
          <a:p>
            <a:pPr lvl="1"/>
            <a:r>
              <a:rPr lang="en-US" dirty="0" smtClean="0"/>
              <a:t>Makes search engines smarter</a:t>
            </a:r>
          </a:p>
          <a:p>
            <a:pPr lvl="1"/>
            <a:r>
              <a:rPr lang="en-US" dirty="0" smtClean="0"/>
              <a:t>Enables digital collection of all</a:t>
            </a:r>
            <a:br>
              <a:rPr lang="en-US" dirty="0" smtClean="0"/>
            </a:br>
            <a:r>
              <a:rPr lang="en-US" dirty="0" smtClean="0"/>
              <a:t>your images, blog post,</a:t>
            </a:r>
            <a:br>
              <a:rPr lang="en-US" dirty="0" smtClean="0"/>
            </a:br>
            <a:r>
              <a:rPr lang="en-US" dirty="0" smtClean="0"/>
              <a:t>videos, etc.</a:t>
            </a:r>
          </a:p>
          <a:p>
            <a:pPr lvl="1"/>
            <a:r>
              <a:rPr lang="en-US" dirty="0" smtClean="0"/>
              <a:t>Disadvantage:</a:t>
            </a:r>
            <a:br>
              <a:rPr lang="en-US" dirty="0" smtClean="0"/>
            </a:br>
            <a:r>
              <a:rPr lang="en-US" dirty="0" smtClean="0"/>
              <a:t>it is hard to be implemented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124200"/>
            <a:ext cx="2895600" cy="2895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782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3.0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Artificial intelligence</a:t>
            </a:r>
          </a:p>
          <a:p>
            <a:pPr lvl="1"/>
            <a:r>
              <a:rPr lang="en-US" dirty="0"/>
              <a:t>Extracting meaning from the way people interact with the web</a:t>
            </a:r>
          </a:p>
          <a:p>
            <a:pPr lvl="1"/>
            <a:r>
              <a:rPr lang="en-US" dirty="0" smtClean="0"/>
              <a:t>Examples: </a:t>
            </a:r>
            <a:r>
              <a:rPr lang="en-US" dirty="0" err="1" smtClean="0"/>
              <a:t>google</a:t>
            </a:r>
            <a:r>
              <a:rPr lang="en-US" dirty="0" smtClean="0"/>
              <a:t> suggest, </a:t>
            </a:r>
            <a:r>
              <a:rPr lang="en-US" dirty="0" err="1" smtClean="0"/>
              <a:t>google</a:t>
            </a:r>
            <a:r>
              <a:rPr lang="en-US" dirty="0" smtClean="0"/>
              <a:t> translate</a:t>
            </a:r>
          </a:p>
          <a:p>
            <a:r>
              <a:rPr lang="en-US" dirty="0"/>
              <a:t>Personalization</a:t>
            </a:r>
          </a:p>
          <a:p>
            <a:pPr lvl="1"/>
            <a:r>
              <a:rPr lang="en-US" dirty="0"/>
              <a:t>Contextualizing the web based on the people using it</a:t>
            </a:r>
          </a:p>
          <a:p>
            <a:pPr lvl="1"/>
            <a:r>
              <a:rPr lang="en-US" dirty="0"/>
              <a:t>Different content for different users</a:t>
            </a:r>
          </a:p>
          <a:p>
            <a:pPr marL="357188" lvl="1" indent="0">
              <a:buNone/>
            </a:pPr>
            <a:endParaRPr lang="bg-BG" dirty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9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3.0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638800"/>
          </a:xfrm>
        </p:spPr>
        <p:txBody>
          <a:bodyPr/>
          <a:lstStyle/>
          <a:p>
            <a:r>
              <a:rPr lang="en-US" dirty="0" smtClean="0"/>
              <a:t>Mobility</a:t>
            </a:r>
          </a:p>
          <a:p>
            <a:pPr lvl="1"/>
            <a:r>
              <a:rPr lang="en-US" dirty="0" smtClean="0"/>
              <a:t>Everything</a:t>
            </a:r>
          </a:p>
          <a:p>
            <a:pPr lvl="2"/>
            <a:r>
              <a:rPr lang="en-US" dirty="0" smtClean="0"/>
              <a:t>Web sites</a:t>
            </a:r>
          </a:p>
          <a:p>
            <a:pPr lvl="2"/>
            <a:r>
              <a:rPr lang="en-US" dirty="0" smtClean="0"/>
              <a:t>Information</a:t>
            </a:r>
          </a:p>
          <a:p>
            <a:pPr lvl="2"/>
            <a:r>
              <a:rPr lang="en-US" dirty="0" smtClean="0"/>
              <a:t>Services</a:t>
            </a:r>
          </a:p>
          <a:p>
            <a:pPr lvl="1"/>
            <a:r>
              <a:rPr lang="en-US" dirty="0" smtClean="0"/>
              <a:t>Everywhere</a:t>
            </a:r>
          </a:p>
          <a:p>
            <a:pPr lvl="2"/>
            <a:r>
              <a:rPr lang="en-US" dirty="0" smtClean="0"/>
              <a:t>You only need your</a:t>
            </a:r>
            <a:br>
              <a:rPr lang="en-US" dirty="0" smtClean="0"/>
            </a:br>
            <a:r>
              <a:rPr lang="en-US" dirty="0" smtClean="0"/>
              <a:t>phone or tablet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ll </a:t>
            </a:r>
            <a:r>
              <a:rPr lang="en-US" dirty="0"/>
              <a:t>the </a:t>
            </a:r>
            <a:r>
              <a:rPr lang="en-US" dirty="0" smtClean="0"/>
              <a:t>time</a:t>
            </a:r>
          </a:p>
          <a:p>
            <a:pPr lvl="1"/>
            <a:endParaRPr lang="en-US" dirty="0"/>
          </a:p>
          <a:p>
            <a:pPr lvl="1"/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295400"/>
            <a:ext cx="2400300" cy="3619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862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1828800"/>
            <a:ext cx="7924800" cy="1600200"/>
          </a:xfrm>
        </p:spPr>
        <p:txBody>
          <a:bodyPr/>
          <a:lstStyle/>
          <a:p>
            <a:r>
              <a:rPr lang="en-US" dirty="0" smtClean="0"/>
              <a:t>Web Browsers and</a:t>
            </a:r>
            <a:br>
              <a:rPr lang="en-US" dirty="0" smtClean="0"/>
            </a:br>
            <a:r>
              <a:rPr lang="en-US" dirty="0" smtClean="0"/>
              <a:t>Layout Engines</a:t>
            </a:r>
            <a:endParaRPr lang="bg-BG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256" y="4276729"/>
            <a:ext cx="1090162" cy="10901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276727"/>
            <a:ext cx="1153931" cy="10901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206" y="4276727"/>
            <a:ext cx="1090162" cy="10901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907" y="4267200"/>
            <a:ext cx="1298849" cy="10901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931" y="4276729"/>
            <a:ext cx="980360" cy="10901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306" y="4276726"/>
            <a:ext cx="1090161" cy="10901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Slide Number Placeholder 3"/>
          <p:cNvSpPr txBox="1">
            <a:spLocks/>
          </p:cNvSpPr>
          <p:nvPr/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>
              <a:defRPr sz="1100"/>
            </a:lvl1pPr>
          </a:lstStyle>
          <a:p>
            <a:fld id="{58452FF4-89E3-4D1B-9927-2DBDC00E58D7}" type="slidenum">
              <a:rPr lang="en-US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1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Browsers</a:t>
            </a:r>
            <a:endParaRPr lang="bg-B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638800"/>
          </a:xfrm>
        </p:spPr>
        <p:txBody>
          <a:bodyPr/>
          <a:lstStyle/>
          <a:p>
            <a:r>
              <a:rPr lang="en-US" dirty="0" smtClean="0"/>
              <a:t>Program </a:t>
            </a:r>
            <a:r>
              <a:rPr lang="en-US" dirty="0"/>
              <a:t>designed to enable users to access, retrieve and view documents and other resources on the </a:t>
            </a:r>
            <a:r>
              <a:rPr lang="en-US" dirty="0" smtClean="0"/>
              <a:t>Internet</a:t>
            </a:r>
          </a:p>
          <a:p>
            <a:r>
              <a:rPr lang="en-US" dirty="0"/>
              <a:t>Main </a:t>
            </a:r>
            <a:r>
              <a:rPr lang="en-US" dirty="0" smtClean="0"/>
              <a:t>responsibilities:</a:t>
            </a:r>
            <a:endParaRPr lang="en-US" dirty="0"/>
          </a:p>
          <a:p>
            <a:pPr lvl="1"/>
            <a:r>
              <a:rPr lang="en-US" dirty="0" smtClean="0"/>
              <a:t>Bring </a:t>
            </a:r>
            <a:r>
              <a:rPr lang="en-US" dirty="0"/>
              <a:t>information resources to the user (issuing requests to the web server and handling any results generated by the request)</a:t>
            </a:r>
            <a:endParaRPr lang="en-US" dirty="0" smtClean="0"/>
          </a:p>
          <a:p>
            <a:pPr lvl="1"/>
            <a:r>
              <a:rPr lang="en-US" dirty="0" smtClean="0"/>
              <a:t>Presenting </a:t>
            </a:r>
            <a:r>
              <a:rPr lang="en-US" dirty="0"/>
              <a:t>web </a:t>
            </a:r>
            <a:r>
              <a:rPr lang="en-US" dirty="0" smtClean="0"/>
              <a:t>content (render HTML, CSS, JS)</a:t>
            </a:r>
          </a:p>
          <a:p>
            <a:pPr lvl="1"/>
            <a:r>
              <a:rPr lang="en-US" dirty="0" smtClean="0"/>
              <a:t>Capable </a:t>
            </a:r>
            <a:r>
              <a:rPr lang="en-US" dirty="0"/>
              <a:t>of executing applications within the same context as the document on </a:t>
            </a:r>
            <a:r>
              <a:rPr lang="en-US" dirty="0" smtClean="0"/>
              <a:t>view (Flash)</a:t>
            </a:r>
            <a:endParaRPr lang="bg-BG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90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Web Sites and Web Applications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Web 1.0, 2.0, 3.0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Web Browsers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Hardware Servers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Web Servers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Client-Server Architecture</a:t>
            </a:r>
          </a:p>
          <a:p>
            <a:pPr>
              <a:lnSpc>
                <a:spcPct val="100000"/>
              </a:lnSpc>
            </a:pPr>
            <a:r>
              <a:rPr lang="en-US" dirty="0"/>
              <a:t>3-Tier / Multi-Tier </a:t>
            </a:r>
            <a:r>
              <a:rPr lang="en-US" dirty="0" smtClean="0"/>
              <a:t>Architectures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Service-Oriented </a:t>
            </a:r>
            <a:r>
              <a:rPr lang="en-US" dirty="0"/>
              <a:t>Architecture (SOA)</a:t>
            </a: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5" name="Picture 5" descr="C:\Users\nkostov\Desktop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502284">
            <a:off x="4288249" y="1251541"/>
            <a:ext cx="4286250" cy="35718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685800"/>
          </a:xfrm>
        </p:spPr>
        <p:txBody>
          <a:bodyPr/>
          <a:lstStyle/>
          <a:p>
            <a:r>
              <a:rPr lang="en-US" dirty="0" smtClean="0"/>
              <a:t>Layout Engines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6019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Software </a:t>
            </a:r>
            <a:r>
              <a:rPr lang="en-US" dirty="0"/>
              <a:t>component that displays the formatted content on the </a:t>
            </a:r>
            <a:r>
              <a:rPr lang="en-US" dirty="0" smtClean="0"/>
              <a:t>screen combining: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Marked </a:t>
            </a:r>
            <a:r>
              <a:rPr lang="en-US" dirty="0"/>
              <a:t>up content (such as HTML, XML, image files, etc</a:t>
            </a:r>
            <a:r>
              <a:rPr lang="en-US" dirty="0" smtClean="0"/>
              <a:t>.)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F</a:t>
            </a:r>
            <a:r>
              <a:rPr lang="en-US" dirty="0" smtClean="0"/>
              <a:t>ormatting </a:t>
            </a:r>
            <a:r>
              <a:rPr lang="en-US" dirty="0"/>
              <a:t>information (such as CSS, XSL, etc</a:t>
            </a:r>
            <a:r>
              <a:rPr lang="en-US" dirty="0" smtClean="0"/>
              <a:t>.)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It </a:t>
            </a:r>
            <a:r>
              <a:rPr lang="en-US" dirty="0"/>
              <a:t>"paints" on the content area of a window, which is displayed on a monitor or a </a:t>
            </a:r>
            <a:r>
              <a:rPr lang="en-US" dirty="0" smtClean="0"/>
              <a:t>printer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Typically </a:t>
            </a:r>
            <a:r>
              <a:rPr lang="en-US" dirty="0"/>
              <a:t>embedded in web browsers, e-mail clients, on-line help systems or other applications that require the displaying (and editing) of web </a:t>
            </a:r>
            <a:r>
              <a:rPr lang="en-US" dirty="0" smtClean="0"/>
              <a:t>content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71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7086600" cy="914400"/>
          </a:xfrm>
        </p:spPr>
        <p:txBody>
          <a:bodyPr/>
          <a:lstStyle/>
          <a:p>
            <a:r>
              <a:rPr lang="en-US" dirty="0" smtClean="0"/>
              <a:t>Layout Engines</a:t>
            </a:r>
            <a:br>
              <a:rPr lang="en-US" dirty="0" smtClean="0"/>
            </a:br>
            <a:r>
              <a:rPr lang="en-US" dirty="0" smtClean="0"/>
              <a:t>and Web Browsers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5410200"/>
          </a:xfrm>
        </p:spPr>
        <p:txBody>
          <a:bodyPr/>
          <a:lstStyle/>
          <a:p>
            <a:r>
              <a:rPr lang="en-US" dirty="0" smtClean="0"/>
              <a:t>Trident-based</a:t>
            </a:r>
          </a:p>
          <a:p>
            <a:pPr lvl="1"/>
            <a:r>
              <a:rPr lang="en-US" dirty="0"/>
              <a:t>Internet </a:t>
            </a:r>
            <a:r>
              <a:rPr lang="en-US" dirty="0" smtClean="0"/>
              <a:t>Explorer</a:t>
            </a:r>
            <a:r>
              <a:rPr lang="en-US" dirty="0"/>
              <a:t>, </a:t>
            </a:r>
            <a:r>
              <a:rPr lang="en-US" dirty="0" smtClean="0"/>
              <a:t>Netscape</a:t>
            </a:r>
            <a:r>
              <a:rPr lang="en-US" dirty="0"/>
              <a:t>, </a:t>
            </a:r>
            <a:r>
              <a:rPr lang="en-US" dirty="0" err="1" smtClean="0"/>
              <a:t>Maxthon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Gecko-based</a:t>
            </a:r>
          </a:p>
          <a:p>
            <a:pPr lvl="1"/>
            <a:r>
              <a:rPr lang="en-US" dirty="0" smtClean="0"/>
              <a:t>Firefox</a:t>
            </a:r>
            <a:r>
              <a:rPr lang="en-US" dirty="0"/>
              <a:t>, </a:t>
            </a:r>
            <a:r>
              <a:rPr lang="en-US" dirty="0" smtClean="0"/>
              <a:t>Netscape, </a:t>
            </a:r>
            <a:r>
              <a:rPr lang="en-US" dirty="0" err="1" smtClean="0"/>
              <a:t>SeaMonkey</a:t>
            </a:r>
            <a:r>
              <a:rPr lang="en-US" dirty="0" smtClean="0"/>
              <a:t>, etc.</a:t>
            </a:r>
          </a:p>
          <a:p>
            <a:r>
              <a:rPr lang="en-US" dirty="0" err="1" smtClean="0"/>
              <a:t>WebKit</a:t>
            </a:r>
            <a:r>
              <a:rPr lang="en-US" dirty="0" smtClean="0"/>
              <a:t>-based</a:t>
            </a:r>
          </a:p>
          <a:p>
            <a:pPr lvl="1"/>
            <a:r>
              <a:rPr lang="en-US" dirty="0" smtClean="0"/>
              <a:t>Chrome</a:t>
            </a:r>
            <a:r>
              <a:rPr lang="en-US" dirty="0"/>
              <a:t>, </a:t>
            </a:r>
            <a:r>
              <a:rPr lang="en-US" dirty="0" smtClean="0"/>
              <a:t>Safari, </a:t>
            </a:r>
            <a:r>
              <a:rPr lang="en-US" dirty="0" err="1" smtClean="0"/>
              <a:t>Maxthon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Presto-based</a:t>
            </a:r>
          </a:p>
          <a:p>
            <a:pPr lvl="1"/>
            <a:r>
              <a:rPr lang="en-US" dirty="0" smtClean="0"/>
              <a:t>Opera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334000"/>
            <a:ext cx="1143001" cy="959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71925"/>
            <a:ext cx="914400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714625"/>
            <a:ext cx="806574" cy="76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1710966"/>
            <a:ext cx="598605" cy="598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938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Agent Strings</a:t>
            </a:r>
            <a:endParaRPr lang="bg-BG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809283"/>
          </a:xfrm>
        </p:spPr>
        <p:txBody>
          <a:bodyPr/>
          <a:lstStyle/>
          <a:p>
            <a:pPr>
              <a:lnSpc>
                <a:spcPts val="3300"/>
              </a:lnSpc>
            </a:pPr>
            <a:r>
              <a:rPr lang="en-US" dirty="0"/>
              <a:t>Identify web browsers and their version</a:t>
            </a:r>
          </a:p>
          <a:p>
            <a:pPr>
              <a:lnSpc>
                <a:spcPts val="3300"/>
              </a:lnSpc>
            </a:pPr>
            <a:r>
              <a:rPr lang="en-US" dirty="0"/>
              <a:t>Can have some additional information like layout engine, user's operating system, etc</a:t>
            </a:r>
            <a:r>
              <a:rPr lang="en-US" dirty="0" smtClean="0"/>
              <a:t>.</a:t>
            </a:r>
          </a:p>
          <a:p>
            <a:pPr>
              <a:lnSpc>
                <a:spcPts val="3300"/>
              </a:lnSpc>
            </a:pPr>
            <a:r>
              <a:rPr lang="en-US" dirty="0" smtClean="0"/>
              <a:t>Example:</a:t>
            </a:r>
          </a:p>
          <a:p>
            <a:pPr>
              <a:lnSpc>
                <a:spcPts val="3300"/>
              </a:lnSpc>
            </a:pPr>
            <a:endParaRPr lang="en-US" dirty="0"/>
          </a:p>
          <a:p>
            <a:pPr>
              <a:lnSpc>
                <a:spcPts val="3300"/>
              </a:lnSpc>
            </a:pPr>
            <a:endParaRPr lang="en-US" dirty="0" smtClean="0"/>
          </a:p>
          <a:p>
            <a:pPr lvl="1">
              <a:lnSpc>
                <a:spcPts val="3300"/>
              </a:lnSpc>
            </a:pPr>
            <a:r>
              <a:rPr lang="en-US" dirty="0" smtClean="0"/>
              <a:t>Web browser: Firefox 7.0.1</a:t>
            </a:r>
          </a:p>
          <a:p>
            <a:pPr lvl="1">
              <a:lnSpc>
                <a:spcPts val="3300"/>
              </a:lnSpc>
            </a:pPr>
            <a:r>
              <a:rPr lang="en-US" dirty="0" smtClean="0"/>
              <a:t>Rendering (layout) engine</a:t>
            </a:r>
            <a:r>
              <a:rPr lang="en-US" dirty="0"/>
              <a:t>: </a:t>
            </a:r>
            <a:r>
              <a:rPr lang="en-US" dirty="0" smtClean="0"/>
              <a:t>Gecko/20100101</a:t>
            </a:r>
          </a:p>
          <a:p>
            <a:pPr lvl="1">
              <a:lnSpc>
                <a:spcPts val="3300"/>
              </a:lnSpc>
            </a:pPr>
            <a:r>
              <a:rPr lang="en-US" dirty="0" smtClean="0"/>
              <a:t>Operating system: 64-bit Windows 7</a:t>
            </a:r>
          </a:p>
          <a:p>
            <a:pPr lvl="2">
              <a:lnSpc>
                <a:spcPts val="3300"/>
              </a:lnSpc>
            </a:pPr>
            <a:r>
              <a:rPr lang="en-US" dirty="0" smtClean="0"/>
              <a:t>WOW64 = </a:t>
            </a:r>
            <a:r>
              <a:rPr lang="en-US" dirty="0"/>
              <a:t>Windows-On-Windows </a:t>
            </a:r>
            <a:r>
              <a:rPr lang="en-US" dirty="0" smtClean="0"/>
              <a:t>64-bit</a:t>
            </a:r>
          </a:p>
          <a:p>
            <a:pPr lvl="2">
              <a:lnSpc>
                <a:spcPts val="3300"/>
              </a:lnSpc>
            </a:pPr>
            <a:r>
              <a:rPr lang="en-US" dirty="0"/>
              <a:t>Windows NT </a:t>
            </a:r>
            <a:r>
              <a:rPr lang="en-US" dirty="0" smtClean="0"/>
              <a:t>6.1 = Windows 7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33400" y="2990850"/>
            <a:ext cx="8153400" cy="707886"/>
          </a:xfrm>
        </p:spPr>
        <p:txBody>
          <a:bodyPr/>
          <a:lstStyle/>
          <a:p>
            <a:r>
              <a:rPr lang="en-US" dirty="0"/>
              <a:t>Mozilla/5.0 (Windows NT 6.1; WOW64; rv:7.0.1) Gecko/20100101 </a:t>
            </a:r>
            <a:r>
              <a:rPr lang="en-US" dirty="0" smtClean="0"/>
              <a:t>Firefox/7.0.1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54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685800"/>
          </a:xfrm>
        </p:spPr>
        <p:txBody>
          <a:bodyPr/>
          <a:lstStyle/>
          <a:p>
            <a:r>
              <a:rPr lang="en-US" dirty="0" smtClean="0"/>
              <a:t>Hardware Servers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288381"/>
            <a:ext cx="5715000" cy="38076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183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Servers</a:t>
            </a:r>
            <a:endParaRPr lang="bg-B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Physical </a:t>
            </a:r>
            <a:r>
              <a:rPr lang="en-US" dirty="0"/>
              <a:t>computer (a hardware system) dedicated to running one or more such </a:t>
            </a:r>
            <a:r>
              <a:rPr lang="en-US" dirty="0" smtClean="0"/>
              <a:t>services</a:t>
            </a:r>
          </a:p>
          <a:p>
            <a:r>
              <a:rPr lang="en-US" dirty="0" smtClean="0"/>
              <a:t>Servers are placed in collocation centers</a:t>
            </a:r>
          </a:p>
          <a:p>
            <a:r>
              <a:rPr lang="en-US" dirty="0" smtClean="0"/>
              <a:t>The server may be: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atabase server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ile server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ail server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rint server</a:t>
            </a:r>
          </a:p>
          <a:p>
            <a:pPr lvl="1"/>
            <a:r>
              <a:rPr lang="en-US" dirty="0" smtClean="0"/>
              <a:t>VPS servers</a:t>
            </a:r>
          </a:p>
          <a:p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219450"/>
            <a:ext cx="2809875" cy="2952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082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09600" y="1143000"/>
            <a:ext cx="7924800" cy="685800"/>
          </a:xfrm>
        </p:spPr>
        <p:txBody>
          <a:bodyPr/>
          <a:lstStyle/>
          <a:p>
            <a:r>
              <a:rPr lang="en-US" dirty="0" smtClean="0"/>
              <a:t>Web Servers</a:t>
            </a:r>
            <a:endParaRPr lang="bg-BG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609600" y="1869279"/>
            <a:ext cx="7924800" cy="569120"/>
          </a:xfrm>
        </p:spPr>
        <p:txBody>
          <a:bodyPr/>
          <a:lstStyle/>
          <a:p>
            <a:r>
              <a:rPr lang="en-US" dirty="0" smtClean="0"/>
              <a:t>Apache, IIS, </a:t>
            </a:r>
            <a:r>
              <a:rPr lang="en-US" dirty="0" err="1" smtClean="0"/>
              <a:t>nginx</a:t>
            </a:r>
            <a:r>
              <a:rPr lang="en-US" dirty="0"/>
              <a:t>, </a:t>
            </a:r>
            <a:r>
              <a:rPr lang="en-US" dirty="0" err="1"/>
              <a:t>lighttpd</a:t>
            </a:r>
            <a:r>
              <a:rPr lang="en-US" dirty="0"/>
              <a:t>, </a:t>
            </a:r>
            <a:r>
              <a:rPr lang="en-US" dirty="0" smtClean="0"/>
              <a:t>etc.</a:t>
            </a:r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33800"/>
            <a:ext cx="1905000" cy="1428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014787"/>
            <a:ext cx="1781175" cy="866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787931"/>
            <a:ext cx="3048000" cy="13049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3" name="Picture 9" descr="C:\Users\nkostov\Desktop\lighttp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37" y="4172513"/>
            <a:ext cx="23717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81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the Web Servers Do?</a:t>
            </a:r>
            <a:endParaRPr lang="bg-B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physical servers have hardware</a:t>
            </a:r>
          </a:p>
          <a:p>
            <a:r>
              <a:rPr lang="en-US" dirty="0" smtClean="0"/>
              <a:t>The hardware is controlled by the operating system</a:t>
            </a:r>
          </a:p>
          <a:p>
            <a:r>
              <a:rPr lang="en-US" dirty="0" smtClean="0"/>
              <a:t>Web servers are software products that use the operating  system to handle web requests</a:t>
            </a:r>
          </a:p>
          <a:p>
            <a:r>
              <a:rPr lang="en-US" dirty="0" smtClean="0"/>
              <a:t>These requests are redirected to other software products (ASP.NET, PHP, etc.), depending on the web server settings</a:t>
            </a:r>
          </a:p>
          <a:p>
            <a:endParaRPr lang="bg-BG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30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Servers Market Share 2011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867400"/>
          </a:xfrm>
        </p:spPr>
        <p:txBody>
          <a:bodyPr/>
          <a:lstStyle/>
          <a:p>
            <a:pPr>
              <a:lnSpc>
                <a:spcPts val="3400"/>
              </a:lnSpc>
            </a:pPr>
            <a:r>
              <a:rPr lang="en-US" dirty="0" smtClean="0"/>
              <a:t>Apache</a:t>
            </a:r>
          </a:p>
          <a:p>
            <a:pPr lvl="1">
              <a:lnSpc>
                <a:spcPts val="3400"/>
              </a:lnSpc>
            </a:pPr>
            <a:r>
              <a:rPr lang="en-US" dirty="0" smtClean="0"/>
              <a:t>60.31%</a:t>
            </a:r>
          </a:p>
          <a:p>
            <a:pPr>
              <a:lnSpc>
                <a:spcPts val="3400"/>
              </a:lnSpc>
            </a:pPr>
            <a:r>
              <a:rPr lang="en-US" dirty="0" smtClean="0"/>
              <a:t>IIS (</a:t>
            </a:r>
            <a:r>
              <a:rPr lang="en-US" dirty="0"/>
              <a:t>by </a:t>
            </a:r>
            <a:r>
              <a:rPr lang="en-US" dirty="0" smtClean="0"/>
              <a:t>Microsoft)</a:t>
            </a:r>
          </a:p>
          <a:p>
            <a:pPr lvl="1">
              <a:lnSpc>
                <a:spcPts val="3400"/>
              </a:lnSpc>
            </a:pPr>
            <a:r>
              <a:rPr lang="en-US" dirty="0" smtClean="0"/>
              <a:t>19.34%</a:t>
            </a:r>
          </a:p>
          <a:p>
            <a:pPr>
              <a:lnSpc>
                <a:spcPts val="3400"/>
              </a:lnSpc>
            </a:pPr>
            <a:r>
              <a:rPr lang="en-US" dirty="0" err="1" smtClean="0"/>
              <a:t>nginx</a:t>
            </a:r>
            <a:r>
              <a:rPr lang="en-US" dirty="0"/>
              <a:t> </a:t>
            </a:r>
            <a:r>
              <a:rPr lang="en-US" dirty="0" smtClean="0"/>
              <a:t>(by Igor </a:t>
            </a:r>
            <a:r>
              <a:rPr lang="en-US" dirty="0" err="1" smtClean="0"/>
              <a:t>Sysoev</a:t>
            </a:r>
            <a:r>
              <a:rPr lang="en-US" dirty="0" smtClean="0"/>
              <a:t>)</a:t>
            </a:r>
          </a:p>
          <a:p>
            <a:pPr lvl="1">
              <a:lnSpc>
                <a:spcPts val="3400"/>
              </a:lnSpc>
            </a:pPr>
            <a:r>
              <a:rPr lang="en-US" dirty="0" smtClean="0"/>
              <a:t>7.65%</a:t>
            </a:r>
          </a:p>
          <a:p>
            <a:pPr>
              <a:lnSpc>
                <a:spcPts val="3400"/>
              </a:lnSpc>
            </a:pPr>
            <a:r>
              <a:rPr lang="en-US" dirty="0" smtClean="0"/>
              <a:t>GWS (by Google)</a:t>
            </a:r>
          </a:p>
          <a:p>
            <a:pPr lvl="1">
              <a:lnSpc>
                <a:spcPts val="3400"/>
              </a:lnSpc>
            </a:pPr>
            <a:r>
              <a:rPr lang="en-US" dirty="0" smtClean="0"/>
              <a:t>5.09%</a:t>
            </a:r>
          </a:p>
          <a:p>
            <a:pPr>
              <a:lnSpc>
                <a:spcPts val="3400"/>
              </a:lnSpc>
            </a:pPr>
            <a:r>
              <a:rPr lang="en-US" dirty="0" err="1" smtClean="0"/>
              <a:t>lighttpd</a:t>
            </a:r>
            <a:endParaRPr lang="en-US" dirty="0"/>
          </a:p>
          <a:p>
            <a:pPr lvl="1">
              <a:lnSpc>
                <a:spcPts val="3400"/>
              </a:lnSpc>
            </a:pPr>
            <a:r>
              <a:rPr lang="en-US" dirty="0" smtClean="0"/>
              <a:t>0.60%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524000"/>
            <a:ext cx="3888637" cy="41051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723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4724401"/>
            <a:ext cx="7924800" cy="685800"/>
          </a:xfrm>
        </p:spPr>
        <p:txBody>
          <a:bodyPr/>
          <a:lstStyle/>
          <a:p>
            <a:r>
              <a:rPr lang="en-US" dirty="0" smtClean="0"/>
              <a:t>Client-Server Architecture</a:t>
            </a:r>
            <a:endParaRPr lang="en-US" dirty="0"/>
          </a:p>
        </p:txBody>
      </p:sp>
      <p:sp>
        <p:nvSpPr>
          <p:cNvPr id="7" name="Subtitle 5"/>
          <p:cNvSpPr>
            <a:spLocks noGrp="1"/>
          </p:cNvSpPr>
          <p:nvPr>
            <p:ph type="subTitle" idx="1"/>
          </p:nvPr>
        </p:nvSpPr>
        <p:spPr>
          <a:xfrm>
            <a:off x="609600" y="5450680"/>
            <a:ext cx="7924800" cy="569120"/>
          </a:xfrm>
        </p:spPr>
        <p:txBody>
          <a:bodyPr/>
          <a:lstStyle/>
          <a:p>
            <a:r>
              <a:rPr lang="en-US" dirty="0" smtClean="0"/>
              <a:t>The Classical Client-Server Model</a:t>
            </a:r>
            <a:endParaRPr lang="en-US" dirty="0"/>
          </a:p>
        </p:txBody>
      </p:sp>
      <p:pic>
        <p:nvPicPr>
          <p:cNvPr id="2050" name="Picture 2" descr="http://2.bp.blogspot.com/_OnJDEppzuHI/SchYIfa6sII/AAAAAAAAAMY/OihdaIewEkU/s320/client-serve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066800"/>
            <a:ext cx="4114800" cy="3185652"/>
          </a:xfrm>
          <a:prstGeom prst="roundRect">
            <a:avLst>
              <a:gd name="adj" fmla="val 859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3"/>
          <p:cNvSpPr txBox="1">
            <a:spLocks/>
          </p:cNvSpPr>
          <p:nvPr/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r">
              <a:defRPr sz="1100"/>
            </a:lvl1pPr>
          </a:lstStyle>
          <a:p>
            <a:fld id="{58452FF4-89E3-4D1B-9927-2DBDC00E58D7}" type="slidenum">
              <a:rPr lang="en-US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04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client-server model consists of: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Server</a:t>
            </a:r>
            <a:r>
              <a:rPr lang="en-US" dirty="0" smtClean="0"/>
              <a:t> – a single machine or cluster of machines that provides web applications (or services) to multiple clients</a:t>
            </a: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dirty="0" smtClean="0"/>
              <a:t>Web server running PHP scripts or ASP.NET pages</a:t>
            </a:r>
          </a:p>
          <a:p>
            <a:pPr lvl="3"/>
            <a:r>
              <a:rPr lang="en-US" dirty="0" smtClean="0"/>
              <a:t>IIS based Web server</a:t>
            </a:r>
          </a:p>
          <a:p>
            <a:pPr lvl="3"/>
            <a:r>
              <a:rPr lang="en-US" dirty="0" smtClean="0"/>
              <a:t>WCF based service</a:t>
            </a:r>
          </a:p>
          <a:p>
            <a:pPr lvl="3"/>
            <a:r>
              <a:rPr lang="en-US" dirty="0"/>
              <a:t>S</a:t>
            </a:r>
            <a:r>
              <a:rPr lang="en-US" dirty="0" smtClean="0"/>
              <a:t>ervices in the cloud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6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33400" y="990600"/>
            <a:ext cx="8001000" cy="1600200"/>
          </a:xfrm>
        </p:spPr>
        <p:txBody>
          <a:bodyPr/>
          <a:lstStyle/>
          <a:p>
            <a:r>
              <a:rPr lang="en-US" dirty="0" smtClean="0"/>
              <a:t>Web Sites and </a:t>
            </a:r>
            <a:br>
              <a:rPr lang="en-US" dirty="0" smtClean="0"/>
            </a:br>
            <a:r>
              <a:rPr lang="en-US" dirty="0" smtClean="0"/>
              <a:t>Web Applications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357" y="2950029"/>
            <a:ext cx="4874986" cy="31037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43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Client-Server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client-server model consists of: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Clients </a:t>
            </a:r>
            <a:r>
              <a:rPr lang="en-US" dirty="0" smtClean="0"/>
              <a:t>–software applications that provide UI (front-end) to access the services at the server</a:t>
            </a:r>
          </a:p>
          <a:p>
            <a:pPr lvl="2"/>
            <a:r>
              <a:rPr lang="en-US" dirty="0" smtClean="0"/>
              <a:t>Examples:</a:t>
            </a:r>
          </a:p>
          <a:p>
            <a:pPr lvl="3"/>
            <a:r>
              <a:rPr lang="en-US" dirty="0" smtClean="0"/>
              <a:t>Web browsers</a:t>
            </a:r>
          </a:p>
          <a:p>
            <a:pPr lvl="3"/>
            <a:r>
              <a:rPr lang="en-US" dirty="0" smtClean="0"/>
              <a:t>WPF applications</a:t>
            </a:r>
          </a:p>
          <a:p>
            <a:pPr lvl="3"/>
            <a:r>
              <a:rPr lang="en-US" dirty="0" smtClean="0"/>
              <a:t>HTML5 applications</a:t>
            </a:r>
          </a:p>
          <a:p>
            <a:pPr lvl="3"/>
            <a:r>
              <a:rPr lang="en-US" dirty="0" smtClean="0"/>
              <a:t>Silverlight applications</a:t>
            </a:r>
          </a:p>
          <a:p>
            <a:pPr lvl="3"/>
            <a:r>
              <a:rPr lang="en-US" dirty="0" smtClean="0"/>
              <a:t>ASP.NET consuming services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124200"/>
            <a:ext cx="2438400" cy="2438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05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Client-Server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838200" y="1371600"/>
            <a:ext cx="7367656" cy="4724400"/>
            <a:chOff x="870754" y="1295400"/>
            <a:chExt cx="7367656" cy="4724400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133600" y="3768298"/>
              <a:ext cx="4000500" cy="1527602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356472" y="3352800"/>
              <a:ext cx="3777628" cy="263098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2133600" y="1905000"/>
              <a:ext cx="4000500" cy="121920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5" name="TextBox 4"/>
            <p:cNvSpPr txBox="1"/>
            <p:nvPr/>
          </p:nvSpPr>
          <p:spPr>
            <a:xfrm>
              <a:off x="1275727" y="4552146"/>
              <a:ext cx="1080745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Server</a:t>
              </a:r>
              <a:endPara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027" name="Picture 3" descr="C:\Users\nakov\Downloads\hp_mobile_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200" y="2971800"/>
              <a:ext cx="1447800" cy="1447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Picture 7" descr="laptop,compute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200" y="1295400"/>
              <a:ext cx="1447800" cy="1447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5" name="Picture 11" descr="computer,monitor,screen,display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200" y="4572000"/>
              <a:ext cx="1447800" cy="1447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6858000" y="5029200"/>
              <a:ext cx="129875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Desktop</a:t>
              </a:r>
            </a:p>
            <a:p>
              <a:pPr algn="ctr"/>
              <a:r>
                <a:rPr lang="en-US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Client</a:t>
              </a:r>
              <a:endPara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26832" y="3200400"/>
              <a:ext cx="109196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Mobile</a:t>
              </a:r>
            </a:p>
            <a:p>
              <a:pPr algn="ctr"/>
              <a:r>
                <a:rPr lang="en-US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Client</a:t>
              </a:r>
              <a:endPara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926832" y="1524000"/>
              <a:ext cx="13115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Client</a:t>
              </a:r>
            </a:p>
            <a:p>
              <a:pPr algn="ctr"/>
              <a:r>
                <a:rPr lang="en-US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Machine</a:t>
              </a:r>
              <a:endPara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037" name="Picture 13" descr="off,server,compute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754" y="2567006"/>
              <a:ext cx="1890690" cy="1890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 rot="20580705">
              <a:off x="2924903" y="2087280"/>
              <a:ext cx="24016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network connection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 rot="249247">
              <a:off x="2999341" y="3094829"/>
              <a:ext cx="24016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network connection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 rot="1265164">
              <a:off x="2940812" y="4134270"/>
              <a:ext cx="24016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network connection</a:t>
              </a:r>
              <a:endPara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217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/>
              <a:t>Client-Server </a:t>
            </a:r>
            <a:r>
              <a:rPr lang="en-US" sz="3900" dirty="0" smtClean="0"/>
              <a:t>Model – Examples</a:t>
            </a:r>
            <a:endParaRPr lang="en-US" sz="3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r>
              <a:rPr lang="en-US" dirty="0"/>
              <a:t>Web server </a:t>
            </a:r>
            <a:r>
              <a:rPr lang="en-US" dirty="0" smtClean="0"/>
              <a:t>(Apache, IIS) </a:t>
            </a:r>
            <a:r>
              <a:rPr lang="en-US" dirty="0"/>
              <a:t>– Web </a:t>
            </a:r>
            <a:r>
              <a:rPr lang="en-US" dirty="0" smtClean="0"/>
              <a:t>browser</a:t>
            </a:r>
          </a:p>
          <a:p>
            <a:r>
              <a:rPr lang="en-US" dirty="0" smtClean="0"/>
              <a:t>FTP server (ftpd) – FTP client (FileZilla)</a:t>
            </a:r>
          </a:p>
          <a:p>
            <a:r>
              <a:rPr lang="en-US" dirty="0" err="1" smtClean="0"/>
              <a:t>EMail</a:t>
            </a:r>
            <a:r>
              <a:rPr lang="en-US" dirty="0" smtClean="0"/>
              <a:t> server (qmail) – email client (Outlook)</a:t>
            </a:r>
          </a:p>
          <a:p>
            <a:r>
              <a:rPr lang="en-US" dirty="0"/>
              <a:t>SQL Server – SQL Server Management Studio</a:t>
            </a:r>
          </a:p>
          <a:p>
            <a:r>
              <a:rPr lang="en-US" dirty="0" err="1" smtClean="0"/>
              <a:t>BitTorrent</a:t>
            </a:r>
            <a:r>
              <a:rPr lang="en-US" dirty="0" smtClean="0"/>
              <a:t> Tracker – Torrent client (</a:t>
            </a:r>
            <a:r>
              <a:rPr lang="el-GR" dirty="0" smtClean="0"/>
              <a:t>μ</a:t>
            </a:r>
            <a:r>
              <a:rPr lang="en-US" dirty="0" smtClean="0"/>
              <a:t>Torrent)</a:t>
            </a:r>
          </a:p>
          <a:p>
            <a:r>
              <a:rPr lang="en-US" dirty="0" smtClean="0"/>
              <a:t>DNS server (bind) – DNS client (resolver)</a:t>
            </a:r>
          </a:p>
          <a:p>
            <a:r>
              <a:rPr lang="en-US" dirty="0" smtClean="0"/>
              <a:t>DHCP server (wireless router firmware) – DHCP client (mobile phone /Android DHCP client/)</a:t>
            </a:r>
          </a:p>
          <a:p>
            <a:r>
              <a:rPr lang="en-US" dirty="0" smtClean="0"/>
              <a:t>SMB server (Windows) – SMB client (Windows)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51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1219200"/>
            <a:ext cx="7924800" cy="1447801"/>
          </a:xfrm>
        </p:spPr>
        <p:txBody>
          <a:bodyPr/>
          <a:lstStyle/>
          <a:p>
            <a:r>
              <a:rPr lang="en-US" dirty="0" smtClean="0"/>
              <a:t>3-Tier / Multi-Tier Architectures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09600" y="2707480"/>
            <a:ext cx="7924800" cy="569120"/>
          </a:xfrm>
        </p:spPr>
        <p:txBody>
          <a:bodyPr/>
          <a:lstStyle/>
          <a:p>
            <a:r>
              <a:rPr lang="en-US" dirty="0" smtClean="0"/>
              <a:t>Classical Layered Structure of Software Systems</a:t>
            </a:r>
            <a:endParaRPr lang="en-US" dirty="0"/>
          </a:p>
        </p:txBody>
      </p:sp>
      <p:pic>
        <p:nvPicPr>
          <p:cNvPr id="4098" name="Picture 2" descr="http://download.oracle.com/docs/cd/E17904_01/web.1111/b32441/img/threetierov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3718560"/>
            <a:ext cx="5753100" cy="2301240"/>
          </a:xfrm>
          <a:prstGeom prst="roundRect">
            <a:avLst>
              <a:gd name="adj" fmla="val 4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10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3-Tier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3-tier architecture </a:t>
            </a:r>
            <a:r>
              <a:rPr lang="en-US" dirty="0" smtClean="0"/>
              <a:t>consists of the following tiers (layers):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Front-end</a:t>
            </a:r>
            <a:r>
              <a:rPr lang="en-US" dirty="0" smtClean="0"/>
              <a:t> (client layer)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Client</a:t>
            </a:r>
            <a:r>
              <a:rPr lang="bg-BG" dirty="0" smtClean="0"/>
              <a:t> </a:t>
            </a:r>
            <a:r>
              <a:rPr lang="en-US" dirty="0" smtClean="0"/>
              <a:t>software – provides the UI of the system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Middle tier </a:t>
            </a:r>
            <a:r>
              <a:rPr lang="en-US" dirty="0" smtClean="0"/>
              <a:t>(business layer)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Server software – provides the core system logic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Implements the business processes / services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Back-end</a:t>
            </a:r>
            <a:r>
              <a:rPr lang="en-US" dirty="0" smtClean="0"/>
              <a:t> (data layer)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Manages the data of the system (database / cloud)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70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5844759" y="1054100"/>
            <a:ext cx="2927052" cy="5334000"/>
          </a:xfrm>
          <a:prstGeom prst="roundRect">
            <a:avLst>
              <a:gd name="adj" fmla="val 5695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20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2438401" y="1066800"/>
            <a:ext cx="2134050" cy="5334000"/>
          </a:xfrm>
          <a:prstGeom prst="roundRect">
            <a:avLst>
              <a:gd name="adj" fmla="val 5695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20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56317" y="1053885"/>
            <a:ext cx="1828080" cy="5346915"/>
          </a:xfrm>
          <a:prstGeom prst="roundRect">
            <a:avLst>
              <a:gd name="adj" fmla="val 5695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20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1576227" y="3505200"/>
            <a:ext cx="1471773" cy="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3-Tier Architecture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3886200" y="3771900"/>
            <a:ext cx="2781300" cy="160020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759200" y="3492500"/>
            <a:ext cx="3022600" cy="27940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886200" y="2133600"/>
            <a:ext cx="2767225" cy="1143000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819400" y="4575940"/>
            <a:ext cx="139172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</a:t>
            </a:r>
          </a:p>
          <a:p>
            <a:pPr algn="ctr"/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Logic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7" name="Picture 3" descr="C:\Users\nakov\Downloads\hp_mobile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447" y="3200400"/>
            <a:ext cx="1447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laptop,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447" y="1600200"/>
            <a:ext cx="1447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omputer,monitor,screen,displa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447" y="4648200"/>
            <a:ext cx="14478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413447" y="5105400"/>
            <a:ext cx="12987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Desktop</a:t>
            </a:r>
          </a:p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33079" y="3429000"/>
            <a:ext cx="10919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Mobile</a:t>
            </a:r>
          </a:p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88047" y="1759803"/>
            <a:ext cx="13115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</a:t>
            </a:r>
          </a:p>
          <a:p>
            <a:pPr algn="ctr"/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Machine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37" name="Picture 13" descr="off,server,comput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590800"/>
            <a:ext cx="1890690" cy="189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 rot="20309905">
            <a:off x="4655096" y="2313187"/>
            <a:ext cx="1114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TextBox 32"/>
          <p:cNvSpPr txBox="1"/>
          <p:nvPr/>
        </p:nvSpPr>
        <p:spPr>
          <a:xfrm rot="249247">
            <a:off x="4673929" y="3240239"/>
            <a:ext cx="1114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TextBox 33"/>
          <p:cNvSpPr txBox="1"/>
          <p:nvPr/>
        </p:nvSpPr>
        <p:spPr>
          <a:xfrm rot="1808832">
            <a:off x="4660604" y="4117724"/>
            <a:ext cx="1114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 descr="database,d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4" y="2590800"/>
            <a:ext cx="1835142" cy="183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520700" y="4419600"/>
            <a:ext cx="150233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6867" y="1066800"/>
            <a:ext cx="15199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Tier</a:t>
            </a:r>
          </a:p>
          <a:p>
            <a:r>
              <a:rPr lang="en-US" sz="22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(Back-End)</a:t>
            </a:r>
            <a:endParaRPr lang="en-US" sz="2200" b="1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456967" y="1079500"/>
            <a:ext cx="19334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Middle Tier</a:t>
            </a:r>
          </a:p>
          <a:p>
            <a:r>
              <a:rPr lang="en-US" sz="22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(Business Tier)</a:t>
            </a:r>
            <a:endParaRPr lang="en-US" sz="2200" b="1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891133" y="1079500"/>
            <a:ext cx="28792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 Tier (Front-End)</a:t>
            </a:r>
            <a:endParaRPr lang="en-US" sz="2200" b="1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2948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Typical Layers of the Middle Tier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r>
              <a:rPr lang="en-US" sz="3000" dirty="0" smtClean="0"/>
              <a:t>The middle tier usually has parts related to the front-end, business logic and back-end:</a:t>
            </a:r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81452" y="2209800"/>
            <a:ext cx="8381548" cy="990600"/>
          </a:xfrm>
          <a:prstGeom prst="roundRect">
            <a:avLst>
              <a:gd name="adj" fmla="val 5695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20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2849" y="2281535"/>
            <a:ext cx="2685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Logic</a:t>
            </a:r>
            <a:endParaRPr lang="en-US" sz="2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652" y="2693313"/>
            <a:ext cx="82046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Implements the UI of the application (HTML5, Silverlight, WPF, …)</a:t>
            </a:r>
            <a:endParaRPr lang="en-US" sz="2200" b="1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81000" y="3505200"/>
            <a:ext cx="8381548" cy="990600"/>
          </a:xfrm>
          <a:prstGeom prst="roundRect">
            <a:avLst>
              <a:gd name="adj" fmla="val 5695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20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16103" y="3576935"/>
            <a:ext cx="2122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Logic</a:t>
            </a:r>
            <a:endParaRPr lang="en-US" sz="2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3988713"/>
            <a:ext cx="72843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Implements the core processes / services of </a:t>
            </a:r>
            <a:r>
              <a:rPr lang="en-US" sz="2200" b="1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application</a:t>
            </a:r>
            <a:endParaRPr lang="en-US" sz="2200" b="1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381000" y="4800600"/>
            <a:ext cx="8381548" cy="990600"/>
          </a:xfrm>
          <a:prstGeom prst="roundRect">
            <a:avLst>
              <a:gd name="adj" fmla="val 5695"/>
            </a:avLst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endParaRPr lang="en-US" sz="2000" b="1" dirty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91686" y="4872335"/>
            <a:ext cx="2550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Access Logic</a:t>
            </a:r>
            <a:endParaRPr lang="en-US" sz="2400" b="1" dirty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7200" y="5284113"/>
            <a:ext cx="83208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Implements the data access functionality (usually ORM framework)</a:t>
            </a:r>
            <a:endParaRPr lang="en-US" sz="2200" b="1" dirty="0">
              <a:solidFill>
                <a:schemeClr val="tx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2" name="Picture 2" descr="database,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6020714"/>
            <a:ext cx="1219200" cy="63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/>
          <p:cNvCxnSpPr/>
          <p:nvPr/>
        </p:nvCxnSpPr>
        <p:spPr>
          <a:xfrm>
            <a:off x="4572000" y="3124200"/>
            <a:ext cx="0" cy="452735"/>
          </a:xfrm>
          <a:prstGeom prst="line">
            <a:avLst/>
          </a:prstGeom>
          <a:ln w="38100">
            <a:solidFill>
              <a:schemeClr val="tx1">
                <a:lumMod val="40000"/>
                <a:lumOff val="60000"/>
              </a:schemeClr>
            </a:solidFill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572000" y="4424065"/>
            <a:ext cx="0" cy="452735"/>
          </a:xfrm>
          <a:prstGeom prst="line">
            <a:avLst/>
          </a:prstGeom>
          <a:ln w="38100">
            <a:solidFill>
              <a:schemeClr val="tx1">
                <a:lumMod val="40000"/>
                <a:lumOff val="60000"/>
              </a:schemeClr>
            </a:solidFill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572000" y="5719465"/>
            <a:ext cx="0" cy="452735"/>
          </a:xfrm>
          <a:prstGeom prst="line">
            <a:avLst/>
          </a:prstGeom>
          <a:ln w="38100">
            <a:solidFill>
              <a:schemeClr val="tx1">
                <a:lumMod val="40000"/>
                <a:lumOff val="60000"/>
              </a:schemeClr>
            </a:solidFill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80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8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3000" y="4495800"/>
            <a:ext cx="6858000" cy="1828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ct val="40000"/>
              </a:spcBef>
            </a:pPr>
            <a:r>
              <a:rPr lang="en-US" dirty="0" smtClean="0"/>
              <a:t>Service-Oriented Architecture (SOA)</a:t>
            </a:r>
            <a:endParaRPr lang="bg-BG" dirty="0"/>
          </a:p>
        </p:txBody>
      </p:sp>
      <p:pic>
        <p:nvPicPr>
          <p:cNvPr id="3076" name="Picture 4" descr="http://www.ibm.com/developerworks/webservices/library/ws-wsilover/WebServicesArchitect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7554" y="1195248"/>
            <a:ext cx="3812837" cy="3014802"/>
          </a:xfrm>
          <a:prstGeom prst="roundRect">
            <a:avLst>
              <a:gd name="adj" fmla="val 492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cyber-swift.com/img/webservices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098130">
            <a:off x="683401" y="1474430"/>
            <a:ext cx="2170702" cy="2437388"/>
          </a:xfrm>
          <a:prstGeom prst="roundRect">
            <a:avLst>
              <a:gd name="adj" fmla="val 1389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latestwebservices.com/wp-content/uploads/2007/11/webservices3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0568103">
            <a:off x="6274331" y="1455730"/>
            <a:ext cx="2163614" cy="2458348"/>
          </a:xfrm>
          <a:prstGeom prst="roundRect">
            <a:avLst>
              <a:gd name="adj" fmla="val 1389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36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Service</a:t>
            </a:r>
            <a:r>
              <a:rPr lang="bg-BG" dirty="0"/>
              <a:t>?</a:t>
            </a:r>
          </a:p>
        </p:txBody>
      </p:sp>
      <p:sp>
        <p:nvSpPr>
          <p:cNvPr id="10915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the real world </a:t>
            </a:r>
            <a:r>
              <a:rPr lang="en-US" dirty="0" smtClean="0"/>
              <a:t>a 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service</a:t>
            </a:r>
            <a:r>
              <a:rPr lang="en-US" dirty="0" smtClean="0"/>
              <a:t>" is</a:t>
            </a:r>
            <a:r>
              <a:rPr lang="bg-BG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 piece of work performed </a:t>
            </a:r>
            <a:r>
              <a:rPr lang="en-US" dirty="0"/>
              <a:t>by a service provider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Provides a client (consumer) some desired </a:t>
            </a:r>
            <a:r>
              <a:rPr lang="en-US" dirty="0" smtClean="0"/>
              <a:t>result by some input parameters</a:t>
            </a:r>
            <a:endParaRPr lang="bg-BG" dirty="0"/>
          </a:p>
          <a:p>
            <a:pPr lvl="2">
              <a:lnSpc>
                <a:spcPct val="100000"/>
              </a:lnSpc>
            </a:pPr>
            <a:r>
              <a:rPr lang="en-US" dirty="0"/>
              <a:t>The requirements and the result are known</a:t>
            </a:r>
            <a:endParaRPr lang="bg-BG" dirty="0"/>
          </a:p>
          <a:p>
            <a:pPr lvl="1">
              <a:lnSpc>
                <a:spcPct val="100000"/>
              </a:lnSpc>
            </a:pPr>
            <a:r>
              <a:rPr lang="en-US" dirty="0"/>
              <a:t>Easy to </a:t>
            </a:r>
            <a:r>
              <a:rPr lang="en-US" dirty="0" smtClean="0"/>
              <a:t>use</a:t>
            </a:r>
            <a:endParaRPr lang="bg-BG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Always available</a:t>
            </a:r>
            <a:endParaRPr lang="bg-BG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Has </a:t>
            </a:r>
            <a:r>
              <a:rPr lang="en-US" dirty="0"/>
              <a:t>quality characteristics</a:t>
            </a:r>
            <a:r>
              <a:rPr lang="bg-BG" dirty="0"/>
              <a:t> (</a:t>
            </a:r>
            <a:r>
              <a:rPr lang="en-US" dirty="0"/>
              <a:t>price</a:t>
            </a:r>
            <a:r>
              <a:rPr lang="bg-BG" dirty="0"/>
              <a:t>, </a:t>
            </a:r>
            <a:r>
              <a:rPr lang="en-US" dirty="0"/>
              <a:t>execution time, </a:t>
            </a:r>
            <a:r>
              <a:rPr lang="en-US" dirty="0" smtClean="0"/>
              <a:t>constraints, etc</a:t>
            </a:r>
            <a:r>
              <a:rPr lang="en-US" dirty="0"/>
              <a:t>.</a:t>
            </a:r>
            <a:r>
              <a:rPr lang="bg-BG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7766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Web </a:t>
            </a:r>
            <a:r>
              <a:rPr lang="en-US" smtClean="0"/>
              <a:t>Technologies Basics Part 1</a:t>
            </a:r>
            <a:endParaRPr lang="bg-BG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48416" y="2971799"/>
            <a:ext cx="5642984" cy="13716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/>
              <a:t>Questions?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527114" y="4715840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3464797" flipH="1">
            <a:off x="968763" y="4574331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74335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756950" flipH="1">
            <a:off x="4765843" y="1417276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104110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904475" y="836467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985327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222010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186146" flipH="1">
            <a:off x="6185957" y="4402802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9460650" flipH="1">
            <a:off x="2921606" y="2356458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58093" y="6452660"/>
            <a:ext cx="2909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hlinkClick r:id="rId2"/>
              </a:rPr>
              <a:t>http://academy.telerik.com</a:t>
            </a:r>
            <a:endParaRPr lang="en-US" sz="18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Page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Document </a:t>
            </a:r>
            <a:r>
              <a:rPr lang="en-US" dirty="0"/>
              <a:t>or information resource that is suitable for the World Wide </a:t>
            </a:r>
            <a:r>
              <a:rPr lang="en-US" dirty="0" smtClean="0"/>
              <a:t>Web</a:t>
            </a:r>
          </a:p>
          <a:p>
            <a:r>
              <a:rPr lang="en-US" dirty="0" smtClean="0"/>
              <a:t>Can </a:t>
            </a:r>
            <a:r>
              <a:rPr lang="en-US" dirty="0"/>
              <a:t>be accessed through a web browser and displayed on a monitor or mobile </a:t>
            </a:r>
            <a:r>
              <a:rPr lang="en-US" dirty="0" smtClean="0"/>
              <a:t>device</a:t>
            </a:r>
          </a:p>
          <a:p>
            <a:r>
              <a:rPr lang="en-US" dirty="0" smtClean="0"/>
              <a:t>This </a:t>
            </a:r>
            <a:r>
              <a:rPr lang="en-US" dirty="0"/>
              <a:t>information is usually in HTML or XHTML format, and may provide navigation to other web pages via hypertext </a:t>
            </a:r>
            <a:r>
              <a:rPr lang="en-US" dirty="0" smtClean="0"/>
              <a:t>links</a:t>
            </a:r>
          </a:p>
          <a:p>
            <a:r>
              <a:rPr lang="en-US" dirty="0" smtClean="0"/>
              <a:t>Web </a:t>
            </a:r>
            <a:r>
              <a:rPr lang="en-US" dirty="0"/>
              <a:t>pages frequently </a:t>
            </a:r>
            <a:r>
              <a:rPr lang="en-US" dirty="0" smtClean="0"/>
              <a:t>refer to other </a:t>
            </a:r>
            <a:r>
              <a:rPr lang="en-US" dirty="0"/>
              <a:t>resources such as style </a:t>
            </a:r>
            <a:r>
              <a:rPr lang="en-US" dirty="0" smtClean="0"/>
              <a:t>sheets (CSS), scripts (</a:t>
            </a:r>
            <a:r>
              <a:rPr lang="en-US" dirty="0"/>
              <a:t>J</a:t>
            </a:r>
            <a:r>
              <a:rPr lang="en-US" dirty="0" smtClean="0"/>
              <a:t>avaScript) </a:t>
            </a:r>
            <a:r>
              <a:rPr lang="en-US" dirty="0"/>
              <a:t>and images into their final </a:t>
            </a:r>
            <a:r>
              <a:rPr lang="en-US" dirty="0" smtClean="0"/>
              <a:t>presentation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05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Site</a:t>
            </a:r>
            <a:endParaRPr lang="bg-B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4000"/>
              </a:lnSpc>
            </a:pPr>
            <a:r>
              <a:rPr lang="en-US" dirty="0" smtClean="0"/>
              <a:t>Collection </a:t>
            </a:r>
            <a:r>
              <a:rPr lang="en-US" dirty="0"/>
              <a:t>of related web pages containing </a:t>
            </a:r>
            <a:r>
              <a:rPr lang="en-US" dirty="0" smtClean="0"/>
              <a:t>web resources (web pages, images</a:t>
            </a:r>
            <a:r>
              <a:rPr lang="en-US" dirty="0"/>
              <a:t>, </a:t>
            </a:r>
            <a:r>
              <a:rPr lang="en-US" dirty="0" smtClean="0"/>
              <a:t>videos, CSS files, JS files or </a:t>
            </a:r>
            <a:r>
              <a:rPr lang="en-US" dirty="0"/>
              <a:t>other digital </a:t>
            </a:r>
            <a:r>
              <a:rPr lang="en-US" dirty="0" smtClean="0"/>
              <a:t>assets)</a:t>
            </a:r>
            <a:endParaRPr lang="en-US" dirty="0"/>
          </a:p>
          <a:p>
            <a:pPr>
              <a:lnSpc>
                <a:spcPts val="4200"/>
              </a:lnSpc>
            </a:pPr>
            <a:r>
              <a:rPr lang="en-US" dirty="0"/>
              <a:t>Common </a:t>
            </a:r>
            <a:r>
              <a:rPr lang="en-US" dirty="0" smtClean="0"/>
              <a:t>navigation between </a:t>
            </a:r>
            <a:r>
              <a:rPr lang="en-US" dirty="0"/>
              <a:t>web pages</a:t>
            </a:r>
          </a:p>
          <a:p>
            <a:pPr>
              <a:lnSpc>
                <a:spcPts val="4500"/>
              </a:lnSpc>
            </a:pPr>
            <a:r>
              <a:rPr lang="en-US" dirty="0" smtClean="0"/>
              <a:t>A </a:t>
            </a:r>
            <a:r>
              <a:rPr lang="en-US" dirty="0"/>
              <a:t>website is hosted on at least one web </a:t>
            </a:r>
            <a:r>
              <a:rPr lang="en-US" dirty="0" smtClean="0"/>
              <a:t>server</a:t>
            </a:r>
          </a:p>
          <a:p>
            <a:pPr>
              <a:lnSpc>
                <a:spcPts val="4000"/>
              </a:lnSpc>
            </a:pPr>
            <a:r>
              <a:rPr lang="en-US" dirty="0" smtClean="0"/>
              <a:t>Accessible </a:t>
            </a:r>
            <a:r>
              <a:rPr lang="en-US" dirty="0"/>
              <a:t>via a network </a:t>
            </a:r>
            <a:r>
              <a:rPr lang="en-US" dirty="0" smtClean="0"/>
              <a:t>(such </a:t>
            </a:r>
            <a:r>
              <a:rPr lang="en-US" dirty="0"/>
              <a:t>as the </a:t>
            </a:r>
            <a:r>
              <a:rPr lang="en-US" dirty="0" smtClean="0"/>
              <a:t>Internet)</a:t>
            </a:r>
          </a:p>
          <a:p>
            <a:pPr>
              <a:lnSpc>
                <a:spcPts val="4000"/>
              </a:lnSpc>
            </a:pPr>
            <a:r>
              <a:rPr lang="en-US" dirty="0" smtClean="0"/>
              <a:t>All </a:t>
            </a:r>
            <a:r>
              <a:rPr lang="en-US" dirty="0"/>
              <a:t>publicly accessible websites collectively constitute the World Wide </a:t>
            </a:r>
            <a:r>
              <a:rPr lang="en-US" dirty="0" smtClean="0"/>
              <a:t>Web</a:t>
            </a:r>
          </a:p>
          <a:p>
            <a:endParaRPr lang="en-US" dirty="0" smtClean="0"/>
          </a:p>
          <a:p>
            <a:endParaRPr lang="bg-BG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15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Application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Next level web sites</a:t>
            </a:r>
          </a:p>
          <a:p>
            <a:r>
              <a:rPr lang="en-US" dirty="0" smtClean="0"/>
              <a:t>High interactivity</a:t>
            </a:r>
          </a:p>
          <a:p>
            <a:r>
              <a:rPr lang="en-US" dirty="0" smtClean="0"/>
              <a:t>High accessibility (Cloud)</a:t>
            </a:r>
          </a:p>
          <a:p>
            <a:r>
              <a:rPr lang="en-US" dirty="0" smtClean="0"/>
              <a:t>AJAX, Silverlight, Flash, Flex, etc.</a:t>
            </a:r>
          </a:p>
          <a:p>
            <a:r>
              <a:rPr lang="en-US" dirty="0"/>
              <a:t>Applications are usually broken into logical chunks called "tiers", where every tier is assigned a </a:t>
            </a:r>
            <a:r>
              <a:rPr lang="en-US" dirty="0" smtClean="0"/>
              <a:t>role</a:t>
            </a:r>
          </a:p>
          <a:p>
            <a:r>
              <a:rPr lang="en-US" dirty="0" smtClean="0"/>
              <a:t>Desktop-like application in the web browser</a:t>
            </a:r>
          </a:p>
          <a:p>
            <a:r>
              <a:rPr lang="en-US" dirty="0" smtClean="0"/>
              <a:t>Web applications on desktop (Windows 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75" y="1123950"/>
            <a:ext cx="1371600" cy="1371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381125"/>
            <a:ext cx="1524000" cy="8572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825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2819400"/>
            <a:ext cx="7924800" cy="685800"/>
          </a:xfrm>
        </p:spPr>
        <p:txBody>
          <a:bodyPr/>
          <a:lstStyle/>
          <a:p>
            <a:r>
              <a:rPr lang="en-US" sz="5400" dirty="0" smtClean="0"/>
              <a:t>Web 1.0, 2.0, 3.0</a:t>
            </a:r>
            <a:endParaRPr lang="bg-BG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228600"/>
          </a:xfr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7" name="Picture 10" descr="C:\Users\nkostov\Desktop\im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66800"/>
            <a:ext cx="2016587" cy="128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nkostov\Desktop\pp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864150"/>
            <a:ext cx="3048000" cy="168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nkostov\Desktop\im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102181"/>
            <a:ext cx="2016587" cy="121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0" y="3886200"/>
            <a:ext cx="3276600" cy="24574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495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1.0</a:t>
            </a:r>
            <a:endParaRPr lang="bg-B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Old media model</a:t>
            </a:r>
          </a:p>
          <a:p>
            <a:r>
              <a:rPr lang="en-US" dirty="0" smtClean="0"/>
              <a:t>It all started with a simple idea</a:t>
            </a:r>
          </a:p>
          <a:p>
            <a:pPr lvl="1"/>
            <a:r>
              <a:rPr lang="en-US" dirty="0" smtClean="0"/>
              <a:t>Just put content in the web</a:t>
            </a:r>
          </a:p>
          <a:p>
            <a:r>
              <a:rPr lang="en-US" dirty="0" smtClean="0"/>
              <a:t>Low content variety</a:t>
            </a:r>
          </a:p>
          <a:p>
            <a:pPr lvl="1"/>
            <a:r>
              <a:rPr lang="en-US" dirty="0" smtClean="0"/>
              <a:t>Limited content</a:t>
            </a:r>
          </a:p>
          <a:p>
            <a:pPr lvl="1"/>
            <a:r>
              <a:rPr lang="en-US" dirty="0" smtClean="0"/>
              <a:t>Limited creativity</a:t>
            </a:r>
          </a:p>
          <a:p>
            <a:pPr lvl="1"/>
            <a:r>
              <a:rPr lang="en-US" dirty="0" smtClean="0"/>
              <a:t>Limited business</a:t>
            </a:r>
          </a:p>
          <a:p>
            <a:r>
              <a:rPr lang="en-US" dirty="0" smtClean="0"/>
              <a:t>10 000 editors serve 500 000 000 internet users</a:t>
            </a:r>
            <a:endParaRPr lang="bg-BG" dirty="0"/>
          </a:p>
        </p:txBody>
      </p:sp>
      <p:pic>
        <p:nvPicPr>
          <p:cNvPr id="6" name="Picture 10" descr="C:\Users\nkostov\Desktop\im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438400"/>
            <a:ext cx="4545863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82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1.0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1034" name="Picture 10" descr="C:\Users\nkostov\Desktop\img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90600"/>
            <a:ext cx="8732843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24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-PowerPoint-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Telerik-PowerPoint-Theme</Template>
  <TotalTime>5342</TotalTime>
  <Words>1408</Words>
  <Application>Microsoft Office PowerPoint</Application>
  <PresentationFormat>On-screen Show (4:3)</PresentationFormat>
  <Paragraphs>286</Paragraphs>
  <Slides>39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Telerik-PowerPoint-Theme</vt:lpstr>
      <vt:lpstr>Web Technologies Basics</vt:lpstr>
      <vt:lpstr>Table of Contents</vt:lpstr>
      <vt:lpstr>Web Sites and  Web Applications</vt:lpstr>
      <vt:lpstr>Web Page</vt:lpstr>
      <vt:lpstr>Web Site</vt:lpstr>
      <vt:lpstr>Web Application</vt:lpstr>
      <vt:lpstr>Web 1.0, 2.0, 3.0</vt:lpstr>
      <vt:lpstr>Web 1.0</vt:lpstr>
      <vt:lpstr>Web 1.0</vt:lpstr>
      <vt:lpstr>Web 2.0</vt:lpstr>
      <vt:lpstr>Web 2.0</vt:lpstr>
      <vt:lpstr>Web 2.0</vt:lpstr>
      <vt:lpstr>Web 3.0</vt:lpstr>
      <vt:lpstr>Web 3.0</vt:lpstr>
      <vt:lpstr>Web 3.0</vt:lpstr>
      <vt:lpstr>Web 3.0</vt:lpstr>
      <vt:lpstr>Web 3.0</vt:lpstr>
      <vt:lpstr>Web Browsers and Layout Engines</vt:lpstr>
      <vt:lpstr>Web Browsers</vt:lpstr>
      <vt:lpstr>Layout Engines</vt:lpstr>
      <vt:lpstr>Layout Engines and Web Browsers</vt:lpstr>
      <vt:lpstr>User Agent Strings</vt:lpstr>
      <vt:lpstr>Hardware Servers</vt:lpstr>
      <vt:lpstr>Hardware Servers</vt:lpstr>
      <vt:lpstr>Web Servers</vt:lpstr>
      <vt:lpstr>What Do the Web Servers Do?</vt:lpstr>
      <vt:lpstr>Web Servers Market Share 2011</vt:lpstr>
      <vt:lpstr>Client-Server Architecture</vt:lpstr>
      <vt:lpstr>Client-Server Architecture</vt:lpstr>
      <vt:lpstr>Client-Server Architecture</vt:lpstr>
      <vt:lpstr>The Client-Server Model</vt:lpstr>
      <vt:lpstr>Client-Server Model – Examples</vt:lpstr>
      <vt:lpstr>3-Tier / Multi-Tier Architectures</vt:lpstr>
      <vt:lpstr>The 3-Tier Architecture</vt:lpstr>
      <vt:lpstr>The 3-Tier Architecture Model</vt:lpstr>
      <vt:lpstr>Typical Layers of the Middle Tier</vt:lpstr>
      <vt:lpstr>Service-Oriented Architecture (SOA)</vt:lpstr>
      <vt:lpstr>What is a Service?</vt:lpstr>
      <vt:lpstr>Web Technologies Basics Part 1</vt:lpstr>
    </vt:vector>
  </TitlesOfParts>
  <Company>Telerik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Technologies Basics</dc:title>
  <dc:creator>Svetlin Nakov</dc:creator>
  <cp:lastModifiedBy>Nikolay Kostov</cp:lastModifiedBy>
  <cp:revision>530</cp:revision>
  <dcterms:created xsi:type="dcterms:W3CDTF">2007-12-08T16:03:35Z</dcterms:created>
  <dcterms:modified xsi:type="dcterms:W3CDTF">2012-09-19T12:11:36Z</dcterms:modified>
</cp:coreProperties>
</file>